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1" r:id="rId3"/>
    <p:sldId id="260" r:id="rId4"/>
    <p:sldId id="262" r:id="rId5"/>
    <p:sldId id="263" r:id="rId6"/>
    <p:sldId id="257" r:id="rId7"/>
    <p:sldId id="259" r:id="rId8"/>
    <p:sldId id="266" r:id="rId9"/>
    <p:sldId id="269" r:id="rId10"/>
    <p:sldId id="271" r:id="rId11"/>
    <p:sldId id="273" r:id="rId12"/>
    <p:sldId id="272" r:id="rId13"/>
    <p:sldId id="274" r:id="rId14"/>
    <p:sldId id="275" r:id="rId15"/>
    <p:sldId id="276" r:id="rId16"/>
    <p:sldId id="278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8DD23-F8B3-4127-B9B1-0820E475C551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5051AD6-4598-46F5-B9AF-44F052875C26}">
      <dgm:prSet phldrT="[Text]" custT="1"/>
      <dgm:spPr/>
      <dgm:t>
        <a:bodyPr/>
        <a:lstStyle/>
        <a:p>
          <a:r>
            <a:rPr lang="en-GB" sz="3600" dirty="0" smtClean="0"/>
            <a:t>Sex</a:t>
          </a:r>
          <a:endParaRPr lang="en-GB" sz="3600" dirty="0"/>
        </a:p>
      </dgm:t>
    </dgm:pt>
    <dgm:pt modelId="{F5E7FEC9-0300-4560-869D-8BFF8918A7F9}" type="parTrans" cxnId="{746D8637-3821-408C-AEFD-8087DE7FC9EC}">
      <dgm:prSet/>
      <dgm:spPr/>
      <dgm:t>
        <a:bodyPr/>
        <a:lstStyle/>
        <a:p>
          <a:endParaRPr lang="en-GB"/>
        </a:p>
      </dgm:t>
    </dgm:pt>
    <dgm:pt modelId="{5206E3B7-F750-4074-9C2F-E035D9883C71}" type="sibTrans" cxnId="{746D8637-3821-408C-AEFD-8087DE7FC9EC}">
      <dgm:prSet/>
      <dgm:spPr/>
      <dgm:t>
        <a:bodyPr/>
        <a:lstStyle/>
        <a:p>
          <a:r>
            <a:rPr lang="en-GB" dirty="0" smtClean="0"/>
            <a:t>Race</a:t>
          </a:r>
          <a:endParaRPr lang="en-GB" dirty="0"/>
        </a:p>
      </dgm:t>
    </dgm:pt>
    <dgm:pt modelId="{9C8F3B34-1DB8-4460-94C8-A95FC472D8E9}">
      <dgm:prSet phldrT="[Text]"/>
      <dgm:spPr/>
      <dgm:t>
        <a:bodyPr/>
        <a:lstStyle/>
        <a:p>
          <a:endParaRPr lang="en-GB" dirty="0"/>
        </a:p>
      </dgm:t>
    </dgm:pt>
    <dgm:pt modelId="{C9D7A46A-F279-446A-B369-99B92938349A}" type="parTrans" cxnId="{004EA6E2-5828-45E5-8A0B-C7C913B9EF65}">
      <dgm:prSet/>
      <dgm:spPr/>
      <dgm:t>
        <a:bodyPr/>
        <a:lstStyle/>
        <a:p>
          <a:endParaRPr lang="en-GB"/>
        </a:p>
      </dgm:t>
    </dgm:pt>
    <dgm:pt modelId="{1FD65430-CD3A-46C7-8067-A2A7EEEEABE1}" type="sibTrans" cxnId="{004EA6E2-5828-45E5-8A0B-C7C913B9EF65}">
      <dgm:prSet/>
      <dgm:spPr/>
      <dgm:t>
        <a:bodyPr/>
        <a:lstStyle/>
        <a:p>
          <a:endParaRPr lang="en-GB"/>
        </a:p>
      </dgm:t>
    </dgm:pt>
    <dgm:pt modelId="{B183D394-EAE6-4B63-8890-3CBECE32D95A}">
      <dgm:prSet phldrT="[Text]" custT="1"/>
      <dgm:spPr/>
      <dgm:t>
        <a:bodyPr/>
        <a:lstStyle/>
        <a:p>
          <a:r>
            <a:rPr lang="en-GB" sz="1400" dirty="0" smtClean="0"/>
            <a:t>Pregnancy and maternity</a:t>
          </a:r>
          <a:endParaRPr lang="en-GB" sz="1400" dirty="0"/>
        </a:p>
      </dgm:t>
    </dgm:pt>
    <dgm:pt modelId="{83C9721C-1013-473D-80A6-0DA49DBFB874}" type="parTrans" cxnId="{6D80664D-1052-46F6-B588-FEB4C487281A}">
      <dgm:prSet/>
      <dgm:spPr/>
      <dgm:t>
        <a:bodyPr/>
        <a:lstStyle/>
        <a:p>
          <a:endParaRPr lang="en-GB"/>
        </a:p>
      </dgm:t>
    </dgm:pt>
    <dgm:pt modelId="{0FA0588D-3000-4081-AB92-79F01326B28A}" type="sibTrans" cxnId="{6D80664D-1052-46F6-B588-FEB4C487281A}">
      <dgm:prSet/>
      <dgm:spPr/>
      <dgm:t>
        <a:bodyPr/>
        <a:lstStyle/>
        <a:p>
          <a:r>
            <a:rPr lang="en-GB" dirty="0" smtClean="0"/>
            <a:t>Gender Reassign-</a:t>
          </a:r>
          <a:r>
            <a:rPr lang="en-GB" dirty="0" err="1" smtClean="0"/>
            <a:t>ment</a:t>
          </a:r>
          <a:endParaRPr lang="en-GB" dirty="0"/>
        </a:p>
      </dgm:t>
    </dgm:pt>
    <dgm:pt modelId="{92715F0E-CBB9-4304-8C45-CB9F68A7A893}">
      <dgm:prSet phldrT="[Text]"/>
      <dgm:spPr/>
      <dgm:t>
        <a:bodyPr/>
        <a:lstStyle/>
        <a:p>
          <a:pPr algn="l"/>
          <a:r>
            <a:rPr lang="en-GB" dirty="0" smtClean="0"/>
            <a:t>The relevant Protected Characteristics</a:t>
          </a:r>
          <a:endParaRPr lang="en-GB" dirty="0"/>
        </a:p>
      </dgm:t>
    </dgm:pt>
    <dgm:pt modelId="{1161E279-EEAE-43C2-A96A-3C636F062315}" type="parTrans" cxnId="{CF5D9BA6-5CCF-4B2E-8E50-F9C9407A3C2D}">
      <dgm:prSet/>
      <dgm:spPr/>
      <dgm:t>
        <a:bodyPr/>
        <a:lstStyle/>
        <a:p>
          <a:endParaRPr lang="en-GB"/>
        </a:p>
      </dgm:t>
    </dgm:pt>
    <dgm:pt modelId="{34A08D81-3EC9-498B-BB89-CE07EFD87059}" type="sibTrans" cxnId="{CF5D9BA6-5CCF-4B2E-8E50-F9C9407A3C2D}">
      <dgm:prSet/>
      <dgm:spPr/>
      <dgm:t>
        <a:bodyPr/>
        <a:lstStyle/>
        <a:p>
          <a:endParaRPr lang="en-GB"/>
        </a:p>
      </dgm:t>
    </dgm:pt>
    <dgm:pt modelId="{CD26686D-D19F-463F-A1DC-5A8970A5C208}">
      <dgm:prSet phldrT="[Text]" custT="1"/>
      <dgm:spPr/>
      <dgm:t>
        <a:bodyPr/>
        <a:lstStyle/>
        <a:p>
          <a:r>
            <a:rPr lang="en-GB" sz="1600" smtClean="0"/>
            <a:t>Disability</a:t>
          </a:r>
          <a:endParaRPr lang="en-GB" sz="1600" dirty="0"/>
        </a:p>
      </dgm:t>
    </dgm:pt>
    <dgm:pt modelId="{3038FD70-1710-47D6-8128-D936D3123EED}" type="parTrans" cxnId="{B3512784-74F9-45A4-A7AC-F640CCD43B52}">
      <dgm:prSet/>
      <dgm:spPr/>
      <dgm:t>
        <a:bodyPr/>
        <a:lstStyle/>
        <a:p>
          <a:endParaRPr lang="en-GB"/>
        </a:p>
      </dgm:t>
    </dgm:pt>
    <dgm:pt modelId="{EA633B22-DB31-4164-AE80-397DAE2A862E}" type="sibTrans" cxnId="{B3512784-74F9-45A4-A7AC-F640CCD43B52}">
      <dgm:prSet/>
      <dgm:spPr/>
      <dgm:t>
        <a:bodyPr/>
        <a:lstStyle/>
        <a:p>
          <a:r>
            <a:rPr lang="en-GB" dirty="0" smtClean="0"/>
            <a:t>Religion</a:t>
          </a:r>
        </a:p>
        <a:p>
          <a:r>
            <a:rPr lang="en-GB" dirty="0" smtClean="0"/>
            <a:t>Or Belief</a:t>
          </a:r>
          <a:endParaRPr lang="en-GB" dirty="0"/>
        </a:p>
      </dgm:t>
    </dgm:pt>
    <dgm:pt modelId="{87DED6AA-D27E-4E4E-A7C7-B63F0B6FE8E7}">
      <dgm:prSet phldrT="[Text]"/>
      <dgm:spPr/>
      <dgm:t>
        <a:bodyPr/>
        <a:lstStyle/>
        <a:p>
          <a:endParaRPr lang="en-GB" dirty="0"/>
        </a:p>
      </dgm:t>
    </dgm:pt>
    <dgm:pt modelId="{5F49A141-ED48-40B8-8644-DD4C53B8DEBC}" type="parTrans" cxnId="{FF59E6E5-042A-4CF6-8920-98E55A19D910}">
      <dgm:prSet/>
      <dgm:spPr/>
      <dgm:t>
        <a:bodyPr/>
        <a:lstStyle/>
        <a:p>
          <a:endParaRPr lang="en-GB"/>
        </a:p>
      </dgm:t>
    </dgm:pt>
    <dgm:pt modelId="{44CA60D8-36B0-49D2-BE18-85F2C77109AF}" type="sibTrans" cxnId="{FF59E6E5-042A-4CF6-8920-98E55A19D910}">
      <dgm:prSet/>
      <dgm:spPr/>
      <dgm:t>
        <a:bodyPr/>
        <a:lstStyle/>
        <a:p>
          <a:endParaRPr lang="en-GB"/>
        </a:p>
      </dgm:t>
    </dgm:pt>
    <dgm:pt modelId="{22F8CD4A-2E2C-4488-8E0E-943BEBB0EB3B}">
      <dgm:prSet/>
      <dgm:spPr/>
      <dgm:t>
        <a:bodyPr/>
        <a:lstStyle/>
        <a:p>
          <a:r>
            <a:rPr lang="en-GB" dirty="0" smtClean="0"/>
            <a:t>Age</a:t>
          </a:r>
          <a:endParaRPr lang="en-GB" dirty="0"/>
        </a:p>
      </dgm:t>
    </dgm:pt>
    <dgm:pt modelId="{13A1AB93-8995-4739-8A69-9AE8F6B007BD}" type="parTrans" cxnId="{A5DB65DF-282C-446C-8493-3C672D4D9049}">
      <dgm:prSet/>
      <dgm:spPr/>
      <dgm:t>
        <a:bodyPr/>
        <a:lstStyle/>
        <a:p>
          <a:endParaRPr lang="en-GB"/>
        </a:p>
      </dgm:t>
    </dgm:pt>
    <dgm:pt modelId="{F8F786A6-8649-4389-BF9C-92C66E922410}" type="sibTrans" cxnId="{A5DB65DF-282C-446C-8493-3C672D4D9049}">
      <dgm:prSet/>
      <dgm:spPr/>
      <dgm:t>
        <a:bodyPr/>
        <a:lstStyle/>
        <a:p>
          <a:r>
            <a:rPr lang="en-GB" dirty="0" smtClean="0"/>
            <a:t>Sexual Orientation</a:t>
          </a:r>
          <a:endParaRPr lang="en-GB" dirty="0"/>
        </a:p>
      </dgm:t>
    </dgm:pt>
    <dgm:pt modelId="{4500EE5C-51F5-4721-8FFB-C3CB5CD47875}" type="pres">
      <dgm:prSet presAssocID="{59B8DD23-F8B3-4127-B9B1-0820E475C55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2639EEC2-4E1F-48E7-A073-93B93B28444E}" type="pres">
      <dgm:prSet presAssocID="{B5051AD6-4598-46F5-B9AF-44F052875C26}" presName="composite" presStyleCnt="0"/>
      <dgm:spPr/>
    </dgm:pt>
    <dgm:pt modelId="{E78081FA-EA84-46E5-94CA-253405A23B64}" type="pres">
      <dgm:prSet presAssocID="{B5051AD6-4598-46F5-B9AF-44F052875C26}" presName="Parent1" presStyleLbl="node1" presStyleIdx="0" presStyleCnt="8" custLinFactNeighborX="-3067" custLinFactNeighborY="-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7D8838-8AE3-43F3-8B28-54DE69BCAADB}" type="pres">
      <dgm:prSet presAssocID="{B5051AD6-4598-46F5-B9AF-44F052875C26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664DB2-A6EF-4E79-8727-1D80C20C05C4}" type="pres">
      <dgm:prSet presAssocID="{B5051AD6-4598-46F5-B9AF-44F052875C26}" presName="BalanceSpacing" presStyleCnt="0"/>
      <dgm:spPr/>
    </dgm:pt>
    <dgm:pt modelId="{A221F2ED-B047-4588-9D6F-6F3A87023FD9}" type="pres">
      <dgm:prSet presAssocID="{B5051AD6-4598-46F5-B9AF-44F052875C26}" presName="BalanceSpacing1" presStyleCnt="0"/>
      <dgm:spPr/>
    </dgm:pt>
    <dgm:pt modelId="{D7322CE1-5CE6-469F-B2DF-EE78EDAAA1F1}" type="pres">
      <dgm:prSet presAssocID="{5206E3B7-F750-4074-9C2F-E035D9883C71}" presName="Accent1Text" presStyleLbl="node1" presStyleIdx="1" presStyleCnt="8"/>
      <dgm:spPr/>
      <dgm:t>
        <a:bodyPr/>
        <a:lstStyle/>
        <a:p>
          <a:endParaRPr lang="en-GB"/>
        </a:p>
      </dgm:t>
    </dgm:pt>
    <dgm:pt modelId="{3F199633-C1BA-4ED3-8F65-790F833B8E6C}" type="pres">
      <dgm:prSet presAssocID="{5206E3B7-F750-4074-9C2F-E035D9883C71}" presName="spaceBetweenRectangles" presStyleCnt="0"/>
      <dgm:spPr/>
    </dgm:pt>
    <dgm:pt modelId="{D2890F52-EEBF-43EC-B423-1210EDD335A1}" type="pres">
      <dgm:prSet presAssocID="{B183D394-EAE6-4B63-8890-3CBECE32D95A}" presName="composite" presStyleCnt="0"/>
      <dgm:spPr/>
    </dgm:pt>
    <dgm:pt modelId="{C577A09E-4ADD-4B61-AB0C-24179E34F0B3}" type="pres">
      <dgm:prSet presAssocID="{B183D394-EAE6-4B63-8890-3CBECE32D95A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E31D11-D99C-4ECC-A589-7CD7196BC2CD}" type="pres">
      <dgm:prSet presAssocID="{B183D394-EAE6-4B63-8890-3CBECE32D95A}" presName="Childtext1" presStyleLbl="revTx" presStyleIdx="1" presStyleCnt="4" custAng="0" custScaleX="130024" custScaleY="157393" custLinFactNeighborX="-43514" custLinFactNeighborY="-41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2E2BD6-B3CA-44CB-87CE-E6502A6265AA}" type="pres">
      <dgm:prSet presAssocID="{B183D394-EAE6-4B63-8890-3CBECE32D95A}" presName="BalanceSpacing" presStyleCnt="0"/>
      <dgm:spPr/>
    </dgm:pt>
    <dgm:pt modelId="{0AAE9B95-5FEF-4FD7-A908-D8486B20DE77}" type="pres">
      <dgm:prSet presAssocID="{B183D394-EAE6-4B63-8890-3CBECE32D95A}" presName="BalanceSpacing1" presStyleCnt="0"/>
      <dgm:spPr/>
    </dgm:pt>
    <dgm:pt modelId="{AE07AE6B-AE13-4692-82AA-79E70A09EE5B}" type="pres">
      <dgm:prSet presAssocID="{0FA0588D-3000-4081-AB92-79F01326B28A}" presName="Accent1Text" presStyleLbl="node1" presStyleIdx="3" presStyleCnt="8"/>
      <dgm:spPr/>
      <dgm:t>
        <a:bodyPr/>
        <a:lstStyle/>
        <a:p>
          <a:endParaRPr lang="en-GB"/>
        </a:p>
      </dgm:t>
    </dgm:pt>
    <dgm:pt modelId="{FFF54FD9-5FD0-4777-99ED-E0C43735DCD9}" type="pres">
      <dgm:prSet presAssocID="{0FA0588D-3000-4081-AB92-79F01326B28A}" presName="spaceBetweenRectangles" presStyleCnt="0"/>
      <dgm:spPr/>
    </dgm:pt>
    <dgm:pt modelId="{29A9D6E5-AF68-490D-AB6B-9EFE6E3B570A}" type="pres">
      <dgm:prSet presAssocID="{CD26686D-D19F-463F-A1DC-5A8970A5C208}" presName="composite" presStyleCnt="0"/>
      <dgm:spPr/>
    </dgm:pt>
    <dgm:pt modelId="{B9E4B43F-5E9F-4FC6-A290-70A923248B34}" type="pres">
      <dgm:prSet presAssocID="{CD26686D-D19F-463F-A1DC-5A8970A5C208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224462-AF64-4A9D-AB3F-1EA229BE66F9}" type="pres">
      <dgm:prSet presAssocID="{CD26686D-D19F-463F-A1DC-5A8970A5C208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7622AE-C6B5-46F0-9C5B-D650B0F88FB1}" type="pres">
      <dgm:prSet presAssocID="{CD26686D-D19F-463F-A1DC-5A8970A5C208}" presName="BalanceSpacing" presStyleCnt="0"/>
      <dgm:spPr/>
    </dgm:pt>
    <dgm:pt modelId="{D8472A0B-0E9B-4653-8597-77564F51023C}" type="pres">
      <dgm:prSet presAssocID="{CD26686D-D19F-463F-A1DC-5A8970A5C208}" presName="BalanceSpacing1" presStyleCnt="0"/>
      <dgm:spPr/>
    </dgm:pt>
    <dgm:pt modelId="{79658B3A-3CA3-4E22-8823-A773B8435354}" type="pres">
      <dgm:prSet presAssocID="{EA633B22-DB31-4164-AE80-397DAE2A862E}" presName="Accent1Text" presStyleLbl="node1" presStyleIdx="5" presStyleCnt="8"/>
      <dgm:spPr/>
      <dgm:t>
        <a:bodyPr/>
        <a:lstStyle/>
        <a:p>
          <a:endParaRPr lang="en-GB"/>
        </a:p>
      </dgm:t>
    </dgm:pt>
    <dgm:pt modelId="{49DB58AB-40AA-4F64-BCCF-1F174556DB96}" type="pres">
      <dgm:prSet presAssocID="{EA633B22-DB31-4164-AE80-397DAE2A862E}" presName="spaceBetweenRectangles" presStyleCnt="0"/>
      <dgm:spPr/>
    </dgm:pt>
    <dgm:pt modelId="{64F6A5CD-737C-4B7B-BE96-B85658678852}" type="pres">
      <dgm:prSet presAssocID="{22F8CD4A-2E2C-4488-8E0E-943BEBB0EB3B}" presName="composite" presStyleCnt="0"/>
      <dgm:spPr/>
    </dgm:pt>
    <dgm:pt modelId="{0B1E9803-2CA1-46EA-BD79-A8415FC3C78B}" type="pres">
      <dgm:prSet presAssocID="{22F8CD4A-2E2C-4488-8E0E-943BEBB0EB3B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434462-161F-4CEA-802D-AAA3D62D4BCF}" type="pres">
      <dgm:prSet presAssocID="{22F8CD4A-2E2C-4488-8E0E-943BEBB0EB3B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BB8E947E-6652-4467-9DF6-87E0465D74FF}" type="pres">
      <dgm:prSet presAssocID="{22F8CD4A-2E2C-4488-8E0E-943BEBB0EB3B}" presName="BalanceSpacing" presStyleCnt="0"/>
      <dgm:spPr/>
    </dgm:pt>
    <dgm:pt modelId="{38031AD7-2CEE-46DA-8DCC-B8709B9484A2}" type="pres">
      <dgm:prSet presAssocID="{22F8CD4A-2E2C-4488-8E0E-943BEBB0EB3B}" presName="BalanceSpacing1" presStyleCnt="0"/>
      <dgm:spPr/>
    </dgm:pt>
    <dgm:pt modelId="{0B41911F-FDF6-4128-8AFE-704252B05D2E}" type="pres">
      <dgm:prSet presAssocID="{F8F786A6-8649-4389-BF9C-92C66E922410}" presName="Accent1Text" presStyleLbl="node1" presStyleIdx="7" presStyleCnt="8"/>
      <dgm:spPr/>
      <dgm:t>
        <a:bodyPr/>
        <a:lstStyle/>
        <a:p>
          <a:endParaRPr lang="en-GB"/>
        </a:p>
      </dgm:t>
    </dgm:pt>
  </dgm:ptLst>
  <dgm:cxnLst>
    <dgm:cxn modelId="{004EA6E2-5828-45E5-8A0B-C7C913B9EF65}" srcId="{B5051AD6-4598-46F5-B9AF-44F052875C26}" destId="{9C8F3B34-1DB8-4460-94C8-A95FC472D8E9}" srcOrd="0" destOrd="0" parTransId="{C9D7A46A-F279-446A-B369-99B92938349A}" sibTransId="{1FD65430-CD3A-46C7-8067-A2A7EEEEABE1}"/>
    <dgm:cxn modelId="{B3512784-74F9-45A4-A7AC-F640CCD43B52}" srcId="{59B8DD23-F8B3-4127-B9B1-0820E475C551}" destId="{CD26686D-D19F-463F-A1DC-5A8970A5C208}" srcOrd="2" destOrd="0" parTransId="{3038FD70-1710-47D6-8128-D936D3123EED}" sibTransId="{EA633B22-DB31-4164-AE80-397DAE2A862E}"/>
    <dgm:cxn modelId="{B61FC2BE-0585-4A31-ACDA-5345749D2A02}" type="presOf" srcId="{87DED6AA-D27E-4E4E-A7C7-B63F0B6FE8E7}" destId="{2C224462-AF64-4A9D-AB3F-1EA229BE66F9}" srcOrd="0" destOrd="0" presId="urn:microsoft.com/office/officeart/2008/layout/AlternatingHexagons"/>
    <dgm:cxn modelId="{CF5D9BA6-5CCF-4B2E-8E50-F9C9407A3C2D}" srcId="{B183D394-EAE6-4B63-8890-3CBECE32D95A}" destId="{92715F0E-CBB9-4304-8C45-CB9F68A7A893}" srcOrd="0" destOrd="0" parTransId="{1161E279-EEAE-43C2-A96A-3C636F062315}" sibTransId="{34A08D81-3EC9-498B-BB89-CE07EFD87059}"/>
    <dgm:cxn modelId="{746D8637-3821-408C-AEFD-8087DE7FC9EC}" srcId="{59B8DD23-F8B3-4127-B9B1-0820E475C551}" destId="{B5051AD6-4598-46F5-B9AF-44F052875C26}" srcOrd="0" destOrd="0" parTransId="{F5E7FEC9-0300-4560-869D-8BFF8918A7F9}" sibTransId="{5206E3B7-F750-4074-9C2F-E035D9883C71}"/>
    <dgm:cxn modelId="{6D80664D-1052-46F6-B588-FEB4C487281A}" srcId="{59B8DD23-F8B3-4127-B9B1-0820E475C551}" destId="{B183D394-EAE6-4B63-8890-3CBECE32D95A}" srcOrd="1" destOrd="0" parTransId="{83C9721C-1013-473D-80A6-0DA49DBFB874}" sibTransId="{0FA0588D-3000-4081-AB92-79F01326B28A}"/>
    <dgm:cxn modelId="{30F04DEE-6E52-4551-8FA8-F0A5D63658BC}" type="presOf" srcId="{B5051AD6-4598-46F5-B9AF-44F052875C26}" destId="{E78081FA-EA84-46E5-94CA-253405A23B64}" srcOrd="0" destOrd="0" presId="urn:microsoft.com/office/officeart/2008/layout/AlternatingHexagons"/>
    <dgm:cxn modelId="{A5DB65DF-282C-446C-8493-3C672D4D9049}" srcId="{59B8DD23-F8B3-4127-B9B1-0820E475C551}" destId="{22F8CD4A-2E2C-4488-8E0E-943BEBB0EB3B}" srcOrd="3" destOrd="0" parTransId="{13A1AB93-8995-4739-8A69-9AE8F6B007BD}" sibTransId="{F8F786A6-8649-4389-BF9C-92C66E922410}"/>
    <dgm:cxn modelId="{190C26AD-FB48-48BF-8B56-8592B2DEE072}" type="presOf" srcId="{F8F786A6-8649-4389-BF9C-92C66E922410}" destId="{0B41911F-FDF6-4128-8AFE-704252B05D2E}" srcOrd="0" destOrd="0" presId="urn:microsoft.com/office/officeart/2008/layout/AlternatingHexagons"/>
    <dgm:cxn modelId="{C9ED2A7F-57C3-4D21-8FB5-DA5A5D827004}" type="presOf" srcId="{B183D394-EAE6-4B63-8890-3CBECE32D95A}" destId="{C577A09E-4ADD-4B61-AB0C-24179E34F0B3}" srcOrd="0" destOrd="0" presId="urn:microsoft.com/office/officeart/2008/layout/AlternatingHexagons"/>
    <dgm:cxn modelId="{68148A95-56C9-420D-9CE5-3F2DF02128AD}" type="presOf" srcId="{22F8CD4A-2E2C-4488-8E0E-943BEBB0EB3B}" destId="{0B1E9803-2CA1-46EA-BD79-A8415FC3C78B}" srcOrd="0" destOrd="0" presId="urn:microsoft.com/office/officeart/2008/layout/AlternatingHexagons"/>
    <dgm:cxn modelId="{C24C32B6-55EF-41BC-9FB2-48CEE6143AB0}" type="presOf" srcId="{EA633B22-DB31-4164-AE80-397DAE2A862E}" destId="{79658B3A-3CA3-4E22-8823-A773B8435354}" srcOrd="0" destOrd="0" presId="urn:microsoft.com/office/officeart/2008/layout/AlternatingHexagons"/>
    <dgm:cxn modelId="{64AE9515-7A20-4C89-BE95-DDF2176F4818}" type="presOf" srcId="{92715F0E-CBB9-4304-8C45-CB9F68A7A893}" destId="{5AE31D11-D99C-4ECC-A589-7CD7196BC2CD}" srcOrd="0" destOrd="0" presId="urn:microsoft.com/office/officeart/2008/layout/AlternatingHexagons"/>
    <dgm:cxn modelId="{FF59E6E5-042A-4CF6-8920-98E55A19D910}" srcId="{CD26686D-D19F-463F-A1DC-5A8970A5C208}" destId="{87DED6AA-D27E-4E4E-A7C7-B63F0B6FE8E7}" srcOrd="0" destOrd="0" parTransId="{5F49A141-ED48-40B8-8644-DD4C53B8DEBC}" sibTransId="{44CA60D8-36B0-49D2-BE18-85F2C77109AF}"/>
    <dgm:cxn modelId="{5B2509EF-91D0-47AB-BE78-EF75DBB00223}" type="presOf" srcId="{0FA0588D-3000-4081-AB92-79F01326B28A}" destId="{AE07AE6B-AE13-4692-82AA-79E70A09EE5B}" srcOrd="0" destOrd="0" presId="urn:microsoft.com/office/officeart/2008/layout/AlternatingHexagons"/>
    <dgm:cxn modelId="{85EFD006-2180-4506-8B13-55044C9CC4FD}" type="presOf" srcId="{5206E3B7-F750-4074-9C2F-E035D9883C71}" destId="{D7322CE1-5CE6-469F-B2DF-EE78EDAAA1F1}" srcOrd="0" destOrd="0" presId="urn:microsoft.com/office/officeart/2008/layout/AlternatingHexagons"/>
    <dgm:cxn modelId="{06171AEB-D2BC-4392-82AE-0F72C9B7225E}" type="presOf" srcId="{CD26686D-D19F-463F-A1DC-5A8970A5C208}" destId="{B9E4B43F-5E9F-4FC6-A290-70A923248B34}" srcOrd="0" destOrd="0" presId="urn:microsoft.com/office/officeart/2008/layout/AlternatingHexagons"/>
    <dgm:cxn modelId="{06099AA9-8A66-4DAE-AD23-C75FA6ACA3E4}" type="presOf" srcId="{9C8F3B34-1DB8-4460-94C8-A95FC472D8E9}" destId="{5C7D8838-8AE3-43F3-8B28-54DE69BCAADB}" srcOrd="0" destOrd="0" presId="urn:microsoft.com/office/officeart/2008/layout/AlternatingHexagons"/>
    <dgm:cxn modelId="{CAF2427B-622B-4DA8-B366-EA481F893620}" type="presOf" srcId="{59B8DD23-F8B3-4127-B9B1-0820E475C551}" destId="{4500EE5C-51F5-4721-8FFB-C3CB5CD47875}" srcOrd="0" destOrd="0" presId="urn:microsoft.com/office/officeart/2008/layout/AlternatingHexagons"/>
    <dgm:cxn modelId="{95A4A708-A7D2-4062-AF9F-299FD2A0A52C}" type="presParOf" srcId="{4500EE5C-51F5-4721-8FFB-C3CB5CD47875}" destId="{2639EEC2-4E1F-48E7-A073-93B93B28444E}" srcOrd="0" destOrd="0" presId="urn:microsoft.com/office/officeart/2008/layout/AlternatingHexagons"/>
    <dgm:cxn modelId="{2E576716-4096-4BBA-912E-5D684BCD57A6}" type="presParOf" srcId="{2639EEC2-4E1F-48E7-A073-93B93B28444E}" destId="{E78081FA-EA84-46E5-94CA-253405A23B64}" srcOrd="0" destOrd="0" presId="urn:microsoft.com/office/officeart/2008/layout/AlternatingHexagons"/>
    <dgm:cxn modelId="{860CDA92-C456-4F4B-AC05-CD86DD793F81}" type="presParOf" srcId="{2639EEC2-4E1F-48E7-A073-93B93B28444E}" destId="{5C7D8838-8AE3-43F3-8B28-54DE69BCAADB}" srcOrd="1" destOrd="0" presId="urn:microsoft.com/office/officeart/2008/layout/AlternatingHexagons"/>
    <dgm:cxn modelId="{9C8574A5-EB55-4C98-B76B-E6C3F752D986}" type="presParOf" srcId="{2639EEC2-4E1F-48E7-A073-93B93B28444E}" destId="{B4664DB2-A6EF-4E79-8727-1D80C20C05C4}" srcOrd="2" destOrd="0" presId="urn:microsoft.com/office/officeart/2008/layout/AlternatingHexagons"/>
    <dgm:cxn modelId="{71542FD7-B5FF-42D7-8AC2-54878DC8BD71}" type="presParOf" srcId="{2639EEC2-4E1F-48E7-A073-93B93B28444E}" destId="{A221F2ED-B047-4588-9D6F-6F3A87023FD9}" srcOrd="3" destOrd="0" presId="urn:microsoft.com/office/officeart/2008/layout/AlternatingHexagons"/>
    <dgm:cxn modelId="{34DFFF8A-10CD-4DC0-861F-6B392DF6B587}" type="presParOf" srcId="{2639EEC2-4E1F-48E7-A073-93B93B28444E}" destId="{D7322CE1-5CE6-469F-B2DF-EE78EDAAA1F1}" srcOrd="4" destOrd="0" presId="urn:microsoft.com/office/officeart/2008/layout/AlternatingHexagons"/>
    <dgm:cxn modelId="{077863A7-1301-4D1A-8ABB-1EB1CD4B9E98}" type="presParOf" srcId="{4500EE5C-51F5-4721-8FFB-C3CB5CD47875}" destId="{3F199633-C1BA-4ED3-8F65-790F833B8E6C}" srcOrd="1" destOrd="0" presId="urn:microsoft.com/office/officeart/2008/layout/AlternatingHexagons"/>
    <dgm:cxn modelId="{893DEDFE-32E7-4560-9E27-0516666F08DB}" type="presParOf" srcId="{4500EE5C-51F5-4721-8FFB-C3CB5CD47875}" destId="{D2890F52-EEBF-43EC-B423-1210EDD335A1}" srcOrd="2" destOrd="0" presId="urn:microsoft.com/office/officeart/2008/layout/AlternatingHexagons"/>
    <dgm:cxn modelId="{2040EFEB-42BF-4FEE-A1D1-41C5926F0A42}" type="presParOf" srcId="{D2890F52-EEBF-43EC-B423-1210EDD335A1}" destId="{C577A09E-4ADD-4B61-AB0C-24179E34F0B3}" srcOrd="0" destOrd="0" presId="urn:microsoft.com/office/officeart/2008/layout/AlternatingHexagons"/>
    <dgm:cxn modelId="{A2E8DF15-42AD-4786-9F45-5C5D6CDB58A5}" type="presParOf" srcId="{D2890F52-EEBF-43EC-B423-1210EDD335A1}" destId="{5AE31D11-D99C-4ECC-A589-7CD7196BC2CD}" srcOrd="1" destOrd="0" presId="urn:microsoft.com/office/officeart/2008/layout/AlternatingHexagons"/>
    <dgm:cxn modelId="{1565F2A7-CEA6-4EA8-ABC3-E57B5131A3D4}" type="presParOf" srcId="{D2890F52-EEBF-43EC-B423-1210EDD335A1}" destId="{472E2BD6-B3CA-44CB-87CE-E6502A6265AA}" srcOrd="2" destOrd="0" presId="urn:microsoft.com/office/officeart/2008/layout/AlternatingHexagons"/>
    <dgm:cxn modelId="{C4338EDD-75D3-49A9-9A96-7AC6C23C1723}" type="presParOf" srcId="{D2890F52-EEBF-43EC-B423-1210EDD335A1}" destId="{0AAE9B95-5FEF-4FD7-A908-D8486B20DE77}" srcOrd="3" destOrd="0" presId="urn:microsoft.com/office/officeart/2008/layout/AlternatingHexagons"/>
    <dgm:cxn modelId="{63107FE6-8C18-40D3-8C55-F1EDC5639C3F}" type="presParOf" srcId="{D2890F52-EEBF-43EC-B423-1210EDD335A1}" destId="{AE07AE6B-AE13-4692-82AA-79E70A09EE5B}" srcOrd="4" destOrd="0" presId="urn:microsoft.com/office/officeart/2008/layout/AlternatingHexagons"/>
    <dgm:cxn modelId="{84E8E344-D923-4C32-95AF-BB3392077B24}" type="presParOf" srcId="{4500EE5C-51F5-4721-8FFB-C3CB5CD47875}" destId="{FFF54FD9-5FD0-4777-99ED-E0C43735DCD9}" srcOrd="3" destOrd="0" presId="urn:microsoft.com/office/officeart/2008/layout/AlternatingHexagons"/>
    <dgm:cxn modelId="{7C11DF0A-FD0D-45A2-B4EA-5C9B7D0D65B9}" type="presParOf" srcId="{4500EE5C-51F5-4721-8FFB-C3CB5CD47875}" destId="{29A9D6E5-AF68-490D-AB6B-9EFE6E3B570A}" srcOrd="4" destOrd="0" presId="urn:microsoft.com/office/officeart/2008/layout/AlternatingHexagons"/>
    <dgm:cxn modelId="{80C7D28F-2394-4833-8B6B-54D9BAC4287D}" type="presParOf" srcId="{29A9D6E5-AF68-490D-AB6B-9EFE6E3B570A}" destId="{B9E4B43F-5E9F-4FC6-A290-70A923248B34}" srcOrd="0" destOrd="0" presId="urn:microsoft.com/office/officeart/2008/layout/AlternatingHexagons"/>
    <dgm:cxn modelId="{75332B43-5804-4F49-987D-0CEF5907CE27}" type="presParOf" srcId="{29A9D6E5-AF68-490D-AB6B-9EFE6E3B570A}" destId="{2C224462-AF64-4A9D-AB3F-1EA229BE66F9}" srcOrd="1" destOrd="0" presId="urn:microsoft.com/office/officeart/2008/layout/AlternatingHexagons"/>
    <dgm:cxn modelId="{258E65BB-E9CB-4180-9D66-96D99E46F1E7}" type="presParOf" srcId="{29A9D6E5-AF68-490D-AB6B-9EFE6E3B570A}" destId="{977622AE-C6B5-46F0-9C5B-D650B0F88FB1}" srcOrd="2" destOrd="0" presId="urn:microsoft.com/office/officeart/2008/layout/AlternatingHexagons"/>
    <dgm:cxn modelId="{C6F079B2-98FE-4088-A608-47BE6C93C421}" type="presParOf" srcId="{29A9D6E5-AF68-490D-AB6B-9EFE6E3B570A}" destId="{D8472A0B-0E9B-4653-8597-77564F51023C}" srcOrd="3" destOrd="0" presId="urn:microsoft.com/office/officeart/2008/layout/AlternatingHexagons"/>
    <dgm:cxn modelId="{F2664179-2B29-4C85-9C11-E71003629177}" type="presParOf" srcId="{29A9D6E5-AF68-490D-AB6B-9EFE6E3B570A}" destId="{79658B3A-3CA3-4E22-8823-A773B8435354}" srcOrd="4" destOrd="0" presId="urn:microsoft.com/office/officeart/2008/layout/AlternatingHexagons"/>
    <dgm:cxn modelId="{EA8F03EB-C2BE-49E8-874B-5CE62F0F889E}" type="presParOf" srcId="{4500EE5C-51F5-4721-8FFB-C3CB5CD47875}" destId="{49DB58AB-40AA-4F64-BCCF-1F174556DB96}" srcOrd="5" destOrd="0" presId="urn:microsoft.com/office/officeart/2008/layout/AlternatingHexagons"/>
    <dgm:cxn modelId="{3BA76F1C-9415-4580-A913-76E62DDEE712}" type="presParOf" srcId="{4500EE5C-51F5-4721-8FFB-C3CB5CD47875}" destId="{64F6A5CD-737C-4B7B-BE96-B85658678852}" srcOrd="6" destOrd="0" presId="urn:microsoft.com/office/officeart/2008/layout/AlternatingHexagons"/>
    <dgm:cxn modelId="{2AA9F68A-CE51-4BD0-8299-20D8A787CA28}" type="presParOf" srcId="{64F6A5CD-737C-4B7B-BE96-B85658678852}" destId="{0B1E9803-2CA1-46EA-BD79-A8415FC3C78B}" srcOrd="0" destOrd="0" presId="urn:microsoft.com/office/officeart/2008/layout/AlternatingHexagons"/>
    <dgm:cxn modelId="{9F52070F-1DF4-41DA-8BDA-F485E36CCD2F}" type="presParOf" srcId="{64F6A5CD-737C-4B7B-BE96-B85658678852}" destId="{3B434462-161F-4CEA-802D-AAA3D62D4BCF}" srcOrd="1" destOrd="0" presId="urn:microsoft.com/office/officeart/2008/layout/AlternatingHexagons"/>
    <dgm:cxn modelId="{C7DB4DFA-F100-44C7-9E3A-032D024662EB}" type="presParOf" srcId="{64F6A5CD-737C-4B7B-BE96-B85658678852}" destId="{BB8E947E-6652-4467-9DF6-87E0465D74FF}" srcOrd="2" destOrd="0" presId="urn:microsoft.com/office/officeart/2008/layout/AlternatingHexagons"/>
    <dgm:cxn modelId="{6D3B5D30-EA14-4953-8B47-0615084481F2}" type="presParOf" srcId="{64F6A5CD-737C-4B7B-BE96-B85658678852}" destId="{38031AD7-2CEE-46DA-8DCC-B8709B9484A2}" srcOrd="3" destOrd="0" presId="urn:microsoft.com/office/officeart/2008/layout/AlternatingHexagons"/>
    <dgm:cxn modelId="{716FEEF5-83D5-4ACF-8F6D-79598B48265D}" type="presParOf" srcId="{64F6A5CD-737C-4B7B-BE96-B85658678852}" destId="{0B41911F-FDF6-4128-8AFE-704252B05D2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081FA-EA84-46E5-94CA-253405A23B64}">
      <dsp:nvSpPr>
        <dsp:cNvPr id="0" name=""/>
        <dsp:cNvSpPr/>
      </dsp:nvSpPr>
      <dsp:spPr>
        <a:xfrm rot="5400000">
          <a:off x="3698971" y="117459"/>
          <a:ext cx="1807075" cy="15721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Sex</a:t>
          </a:r>
          <a:endParaRPr lang="en-GB" sz="3600" kern="1200" dirty="0"/>
        </a:p>
      </dsp:txBody>
      <dsp:txXfrm rot="-5400000">
        <a:off x="4061425" y="281603"/>
        <a:ext cx="1082167" cy="1243870"/>
      </dsp:txXfrm>
    </dsp:sp>
    <dsp:sp modelId="{5C7D8838-8AE3-43F3-8B28-54DE69BCAADB}">
      <dsp:nvSpPr>
        <dsp:cNvPr id="0" name=""/>
        <dsp:cNvSpPr/>
      </dsp:nvSpPr>
      <dsp:spPr>
        <a:xfrm>
          <a:off x="5484511" y="361464"/>
          <a:ext cx="2016696" cy="1084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500" kern="1200" dirty="0"/>
        </a:p>
      </dsp:txBody>
      <dsp:txXfrm>
        <a:off x="5484511" y="361464"/>
        <a:ext cx="2016696" cy="1084245"/>
      </dsp:txXfrm>
    </dsp:sp>
    <dsp:sp modelId="{D7322CE1-5CE6-469F-B2DF-EE78EDAAA1F1}">
      <dsp:nvSpPr>
        <dsp:cNvPr id="0" name=""/>
        <dsp:cNvSpPr/>
      </dsp:nvSpPr>
      <dsp:spPr>
        <a:xfrm rot="5400000">
          <a:off x="2049260" y="117509"/>
          <a:ext cx="1807075" cy="15721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Race</a:t>
          </a:r>
          <a:endParaRPr lang="en-GB" sz="3600" kern="1200" dirty="0"/>
        </a:p>
      </dsp:txBody>
      <dsp:txXfrm rot="-5400000">
        <a:off x="2411714" y="281653"/>
        <a:ext cx="1082167" cy="1243870"/>
      </dsp:txXfrm>
    </dsp:sp>
    <dsp:sp modelId="{C577A09E-4ADD-4B61-AB0C-24179E34F0B3}">
      <dsp:nvSpPr>
        <dsp:cNvPr id="0" name=""/>
        <dsp:cNvSpPr/>
      </dsp:nvSpPr>
      <dsp:spPr>
        <a:xfrm rot="5400000">
          <a:off x="3041462" y="1651355"/>
          <a:ext cx="1807075" cy="15721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Pregnancy and maternity</a:t>
          </a:r>
          <a:endParaRPr lang="en-GB" sz="1400" kern="1200" dirty="0"/>
        </a:p>
      </dsp:txBody>
      <dsp:txXfrm rot="-5400000">
        <a:off x="3403916" y="1815499"/>
        <a:ext cx="1082167" cy="1243870"/>
      </dsp:txXfrm>
    </dsp:sp>
    <dsp:sp modelId="{5AE31D11-D99C-4ECC-A589-7CD7196BC2CD}">
      <dsp:nvSpPr>
        <dsp:cNvPr id="0" name=""/>
        <dsp:cNvSpPr/>
      </dsp:nvSpPr>
      <dsp:spPr>
        <a:xfrm>
          <a:off x="7" y="1539553"/>
          <a:ext cx="2537602" cy="17065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The relevant Protected Characteristics</a:t>
          </a:r>
          <a:endParaRPr lang="en-GB" sz="2500" kern="1200" dirty="0"/>
        </a:p>
      </dsp:txBody>
      <dsp:txXfrm>
        <a:off x="7" y="1539553"/>
        <a:ext cx="2537602" cy="1706526"/>
      </dsp:txXfrm>
    </dsp:sp>
    <dsp:sp modelId="{AE07AE6B-AE13-4692-82AA-79E70A09EE5B}">
      <dsp:nvSpPr>
        <dsp:cNvPr id="0" name=""/>
        <dsp:cNvSpPr/>
      </dsp:nvSpPr>
      <dsp:spPr>
        <a:xfrm rot="5400000">
          <a:off x="4739390" y="1651355"/>
          <a:ext cx="1807075" cy="15721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Gender Reassign-</a:t>
          </a:r>
          <a:r>
            <a:rPr lang="en-GB" sz="1700" kern="1200" dirty="0" err="1" smtClean="0"/>
            <a:t>ment</a:t>
          </a:r>
          <a:endParaRPr lang="en-GB" sz="1700" kern="1200" dirty="0"/>
        </a:p>
      </dsp:txBody>
      <dsp:txXfrm rot="-5400000">
        <a:off x="5101844" y="1815499"/>
        <a:ext cx="1082167" cy="1243870"/>
      </dsp:txXfrm>
    </dsp:sp>
    <dsp:sp modelId="{B9E4B43F-5E9F-4FC6-A290-70A923248B34}">
      <dsp:nvSpPr>
        <dsp:cNvPr id="0" name=""/>
        <dsp:cNvSpPr/>
      </dsp:nvSpPr>
      <dsp:spPr>
        <a:xfrm rot="5400000">
          <a:off x="3747189" y="3185200"/>
          <a:ext cx="1807075" cy="15721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smtClean="0"/>
            <a:t>Disability</a:t>
          </a:r>
          <a:endParaRPr lang="en-GB" sz="1600" kern="1200" dirty="0"/>
        </a:p>
      </dsp:txBody>
      <dsp:txXfrm rot="-5400000">
        <a:off x="4109643" y="3349344"/>
        <a:ext cx="1082167" cy="1243870"/>
      </dsp:txXfrm>
    </dsp:sp>
    <dsp:sp modelId="{2C224462-AF64-4A9D-AB3F-1EA229BE66F9}">
      <dsp:nvSpPr>
        <dsp:cNvPr id="0" name=""/>
        <dsp:cNvSpPr/>
      </dsp:nvSpPr>
      <dsp:spPr>
        <a:xfrm>
          <a:off x="5484511" y="3429156"/>
          <a:ext cx="2016696" cy="1084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500" kern="1200" dirty="0"/>
        </a:p>
      </dsp:txBody>
      <dsp:txXfrm>
        <a:off x="5484511" y="3429156"/>
        <a:ext cx="2016696" cy="1084245"/>
      </dsp:txXfrm>
    </dsp:sp>
    <dsp:sp modelId="{79658B3A-3CA3-4E22-8823-A773B8435354}">
      <dsp:nvSpPr>
        <dsp:cNvPr id="0" name=""/>
        <dsp:cNvSpPr/>
      </dsp:nvSpPr>
      <dsp:spPr>
        <a:xfrm rot="5400000">
          <a:off x="2049260" y="3185200"/>
          <a:ext cx="1807075" cy="15721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Religion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Or Belief</a:t>
          </a:r>
          <a:endParaRPr lang="en-GB" sz="2000" kern="1200" dirty="0"/>
        </a:p>
      </dsp:txBody>
      <dsp:txXfrm rot="-5400000">
        <a:off x="2411714" y="3349344"/>
        <a:ext cx="1082167" cy="1243870"/>
      </dsp:txXfrm>
    </dsp:sp>
    <dsp:sp modelId="{0B1E9803-2CA1-46EA-BD79-A8415FC3C78B}">
      <dsp:nvSpPr>
        <dsp:cNvPr id="0" name=""/>
        <dsp:cNvSpPr/>
      </dsp:nvSpPr>
      <dsp:spPr>
        <a:xfrm rot="5400000">
          <a:off x="2894972" y="4719046"/>
          <a:ext cx="1807075" cy="15721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/>
            <a:t>Age</a:t>
          </a:r>
          <a:endParaRPr lang="en-GB" sz="3400" kern="1200" dirty="0"/>
        </a:p>
      </dsp:txBody>
      <dsp:txXfrm rot="-5400000">
        <a:off x="3257426" y="4883190"/>
        <a:ext cx="1082167" cy="1243870"/>
      </dsp:txXfrm>
    </dsp:sp>
    <dsp:sp modelId="{3B434462-161F-4CEA-802D-AAA3D62D4BCF}">
      <dsp:nvSpPr>
        <dsp:cNvPr id="0" name=""/>
        <dsp:cNvSpPr/>
      </dsp:nvSpPr>
      <dsp:spPr>
        <a:xfrm>
          <a:off x="995735" y="4963002"/>
          <a:ext cx="1951641" cy="1084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911F-FDF6-4128-8AFE-704252B05D2E}">
      <dsp:nvSpPr>
        <dsp:cNvPr id="0" name=""/>
        <dsp:cNvSpPr/>
      </dsp:nvSpPr>
      <dsp:spPr>
        <a:xfrm rot="5400000">
          <a:off x="4592900" y="4719046"/>
          <a:ext cx="1807075" cy="15721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Sexual Orientation</a:t>
          </a:r>
          <a:endParaRPr lang="en-GB" sz="1500" kern="1200" dirty="0"/>
        </a:p>
      </dsp:txBody>
      <dsp:txXfrm rot="-5400000">
        <a:off x="4955354" y="4883190"/>
        <a:ext cx="1082167" cy="1243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50D62-1F6D-417E-B1E7-72017ADAB8FC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BF006-30E5-4D78-BDD9-2B8DAF728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16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BF006-30E5-4D78-BDD9-2B8DAF72852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67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D0B0B35-CA07-4187-8A94-0750320FA27B}" type="datetimeFigureOut">
              <a:rPr lang="en-GB" smtClean="0"/>
              <a:t>01/02/2012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B26516-7AC4-4747-AA28-E3197F6A37C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Discrimination: </a:t>
            </a:r>
            <a:br>
              <a:rPr lang="en-GB" dirty="0" smtClean="0"/>
            </a:br>
            <a:r>
              <a:rPr lang="en-GB" dirty="0" smtClean="0"/>
              <a:t>The Journey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i="1" dirty="0" smtClean="0"/>
              <a:t>JENNIFER EADY Q.C.</a:t>
            </a:r>
          </a:p>
          <a:p>
            <a:r>
              <a:rPr lang="en-GB" b="1" i="1" dirty="0" smtClean="0"/>
              <a:t>OLD SQUARE CHAMBERS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75350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58573"/>
              </p:ext>
            </p:extLst>
          </p:nvPr>
        </p:nvGraphicFramePr>
        <p:xfrm>
          <a:off x="457200" y="1481138"/>
          <a:ext cx="8229600" cy="4252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2521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Remove or minimise disadvantages suffered by persons who share a relevant protected characteristic that are connected to that characteristic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Take steps to meet the needs of persons who share a relevant protected characteristic that are different from the needs of persons who do not share it;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Encourage persons who share a relevant protected characteristic to participate in public life or in any other activity in which participation by such persons is disproportionately low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Advancing Equality of Opportunity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780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GB" b="1" dirty="0"/>
              <a:t>Knowledge</a:t>
            </a:r>
            <a:r>
              <a:rPr lang="en-GB" dirty="0"/>
              <a:t> – involving a conscious approach and state of mind with regards to the Equality Duty</a:t>
            </a:r>
          </a:p>
          <a:p>
            <a:pPr lvl="0"/>
            <a:r>
              <a:rPr lang="en-GB" b="1" dirty="0"/>
              <a:t>Timeliness</a:t>
            </a:r>
            <a:r>
              <a:rPr lang="en-GB" dirty="0"/>
              <a:t> – to be complied with before or at the time of the decision</a:t>
            </a:r>
          </a:p>
          <a:p>
            <a:pPr lvl="0"/>
            <a:r>
              <a:rPr lang="en-GB" b="1" dirty="0"/>
              <a:t>Real Consideration </a:t>
            </a:r>
            <a:r>
              <a:rPr lang="en-GB" dirty="0"/>
              <a:t>– it must form an integral part of the decision-making process</a:t>
            </a:r>
          </a:p>
          <a:p>
            <a:pPr lvl="0"/>
            <a:r>
              <a:rPr lang="en-GB" b="1" dirty="0"/>
              <a:t>Sufficient information </a:t>
            </a:r>
            <a:r>
              <a:rPr lang="en-GB" dirty="0"/>
              <a:t>– must consider what further information may be needed in order to give proper consideration</a:t>
            </a:r>
          </a:p>
          <a:p>
            <a:pPr lvl="0"/>
            <a:r>
              <a:rPr lang="en-GB" b="1" dirty="0"/>
              <a:t>No delegation </a:t>
            </a:r>
            <a:r>
              <a:rPr lang="en-GB" dirty="0"/>
              <a:t>– public bodies are responsible for ensuring that any third parties which exercise functions on their behalf are compliant</a:t>
            </a:r>
          </a:p>
          <a:p>
            <a:pPr lvl="0"/>
            <a:r>
              <a:rPr lang="en-GB" b="1" dirty="0"/>
              <a:t>Review</a:t>
            </a:r>
            <a:r>
              <a:rPr lang="en-GB" dirty="0"/>
              <a:t> – regard to the Equality Duty must be given when a policy is implemented and reviewed as well as developed as the Equality Duty is a continuing one.</a:t>
            </a:r>
          </a:p>
          <a:p>
            <a:pPr lvl="0"/>
            <a:r>
              <a:rPr lang="en-GB" dirty="0"/>
              <a:t>Keeping a </a:t>
            </a:r>
            <a:r>
              <a:rPr lang="en-GB" b="1" dirty="0"/>
              <a:t>record</a:t>
            </a:r>
            <a:r>
              <a:rPr lang="en-GB" dirty="0"/>
              <a:t> of how decisions were reached and in particular how considerations of all three parts of the Equality Duty played a part in that will help public bodies demonstrate compliance.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Equality Duty –GEO Guidance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996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General Equality Duty in practice - </a:t>
            </a:r>
            <a:r>
              <a:rPr lang="en-GB" i="1" dirty="0" smtClean="0"/>
              <a:t>Brown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09120"/>
            <a:ext cx="4040188" cy="1663080"/>
          </a:xfrm>
        </p:spPr>
        <p:txBody>
          <a:bodyPr>
            <a:normAutofit/>
          </a:bodyPr>
          <a:lstStyle/>
          <a:p>
            <a:r>
              <a:rPr lang="en-GB" dirty="0" smtClean="0"/>
              <a:t>Mainstreaming the equality duty into decision making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Not </a:t>
            </a:r>
            <a:r>
              <a:rPr lang="en-GB" dirty="0"/>
              <a:t>a tick-box exercise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Have due regard to the identified goals</a:t>
            </a:r>
          </a:p>
          <a:p>
            <a:r>
              <a:rPr lang="en-GB" dirty="0" smtClean="0"/>
              <a:t>Have that due regard before and at the time the policy in issue is being considered.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duty must be exercised in substance, with rigour and open mind.</a:t>
            </a:r>
          </a:p>
          <a:p>
            <a:r>
              <a:rPr lang="en-GB" dirty="0" smtClean="0"/>
              <a:t>The duty is non-delegable and continuing</a:t>
            </a:r>
          </a:p>
          <a:p>
            <a:r>
              <a:rPr lang="en-GB" dirty="0" smtClean="0"/>
              <a:t>It is good practice to keep an adequate record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650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 smtClean="0"/>
          </a:p>
          <a:p>
            <a:r>
              <a:rPr lang="en-GB" sz="3200" dirty="0" smtClean="0"/>
              <a:t>To enable better performance of the general equality duty:</a:t>
            </a:r>
          </a:p>
          <a:p>
            <a:pPr lvl="1"/>
            <a:r>
              <a:rPr lang="en-GB" sz="3200" dirty="0" smtClean="0"/>
              <a:t>publication </a:t>
            </a:r>
            <a:r>
              <a:rPr lang="en-GB" sz="3200" dirty="0"/>
              <a:t>of </a:t>
            </a:r>
            <a:r>
              <a:rPr lang="en-GB" sz="3200" dirty="0" smtClean="0"/>
              <a:t>information – to employees if 150 or more</a:t>
            </a:r>
            <a:endParaRPr lang="en-GB" sz="3200" dirty="0"/>
          </a:p>
          <a:p>
            <a:pPr lvl="1"/>
            <a:r>
              <a:rPr lang="en-GB" sz="3200" dirty="0"/>
              <a:t>publication of </a:t>
            </a:r>
            <a:r>
              <a:rPr lang="en-GB" sz="3200" dirty="0" smtClean="0"/>
              <a:t>objectives – must be specific and measurable</a:t>
            </a:r>
            <a:endParaRPr lang="en-GB" sz="3200" dirty="0"/>
          </a:p>
          <a:p>
            <a:pPr lvl="1"/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Duties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189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Judicial Review – recent </a:t>
            </a:r>
            <a:r>
              <a:rPr lang="en-GB" dirty="0" err="1" smtClean="0"/>
              <a:t>egs</a:t>
            </a:r>
            <a:r>
              <a:rPr lang="en-GB" dirty="0" smtClean="0"/>
              <a:t> of cases challenging budget cuts, but success may ultimately be unfulfilling and cases depend on characterisation by protected status rather than impact upon those adversely affected more generally</a:t>
            </a:r>
          </a:p>
          <a:p>
            <a:pPr algn="just"/>
            <a:r>
              <a:rPr lang="en-GB" dirty="0" smtClean="0"/>
              <a:t>EHRC enforcement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Enforcement: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179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How the public sector can influence the private sector – s 17(10) Local </a:t>
            </a:r>
            <a:r>
              <a:rPr lang="en-GB" sz="3200" dirty="0" err="1" smtClean="0"/>
              <a:t>Govt</a:t>
            </a:r>
            <a:r>
              <a:rPr lang="en-GB" sz="3200" dirty="0" smtClean="0"/>
              <a:t> Act 1988 (as amended)</a:t>
            </a:r>
          </a:p>
          <a:p>
            <a:pPr marL="109728" indent="0">
              <a:buNone/>
            </a:pPr>
            <a:endParaRPr lang="en-GB" sz="3200" dirty="0" smtClean="0"/>
          </a:p>
          <a:p>
            <a:r>
              <a:rPr lang="en-GB" sz="3200" dirty="0" smtClean="0"/>
              <a:t>The culture change – the case study</a:t>
            </a:r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Potential for a Wider Impact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275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The extension of protection: disability, age, sexual orientation, religion or belief</a:t>
            </a:r>
          </a:p>
          <a:p>
            <a:r>
              <a:rPr lang="en-GB" sz="3200" dirty="0" smtClean="0"/>
              <a:t>A ‘one-size fits all’ solution?</a:t>
            </a:r>
          </a:p>
          <a:p>
            <a:r>
              <a:rPr lang="en-GB" sz="3200" dirty="0" smtClean="0"/>
              <a:t>The particular difficulties in religion or belief cases.</a:t>
            </a:r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Continuing Challenges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958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Relativist Approach?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i="1" dirty="0" smtClean="0"/>
              <a:t>Williamson</a:t>
            </a:r>
            <a:endParaRPr lang="en-GB" b="1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b="1" i="1" dirty="0" smtClean="0"/>
              <a:t>Grainger</a:t>
            </a:r>
            <a:endParaRPr lang="en-GB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GB" i="1" dirty="0"/>
              <a:t>I doubt whether it is right for the court, except in extreme cases, … to impose an evaluative filter at the first stage, especially where religious beliefs are involved … Only in clear and extreme cases can a claim to religious belief be disregarded entirely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GB" dirty="0" smtClean="0"/>
              <a:t>Genuinely </a:t>
            </a:r>
            <a:r>
              <a:rPr lang="en-GB" dirty="0"/>
              <a:t>held</a:t>
            </a:r>
          </a:p>
          <a:p>
            <a:pPr lvl="1"/>
            <a:r>
              <a:rPr lang="en-GB" dirty="0" smtClean="0"/>
              <a:t>Not opinion </a:t>
            </a:r>
            <a:r>
              <a:rPr lang="en-GB" dirty="0"/>
              <a:t>or viewpoint.</a:t>
            </a:r>
          </a:p>
          <a:p>
            <a:pPr lvl="1"/>
            <a:r>
              <a:rPr lang="en-GB" dirty="0" smtClean="0"/>
              <a:t>Weighty + </a:t>
            </a:r>
            <a:r>
              <a:rPr lang="en-GB" dirty="0"/>
              <a:t>substantial aspect of human </a:t>
            </a:r>
            <a:r>
              <a:rPr lang="en-GB" dirty="0" smtClean="0"/>
              <a:t>life/behaviour</a:t>
            </a:r>
            <a:r>
              <a:rPr lang="en-GB" dirty="0"/>
              <a:t>. </a:t>
            </a:r>
          </a:p>
          <a:p>
            <a:pPr lvl="1"/>
            <a:r>
              <a:rPr lang="en-GB" dirty="0" smtClean="0"/>
              <a:t>Certain </a:t>
            </a:r>
            <a:r>
              <a:rPr lang="en-GB" dirty="0"/>
              <a:t>level of cogency, seriousness, cohesion and importance; </a:t>
            </a:r>
          </a:p>
          <a:p>
            <a:pPr lvl="1"/>
            <a:r>
              <a:rPr lang="en-GB" dirty="0" smtClean="0"/>
              <a:t>Worthy </a:t>
            </a:r>
            <a:r>
              <a:rPr lang="en-GB" dirty="0"/>
              <a:t>of respect in </a:t>
            </a:r>
            <a:r>
              <a:rPr lang="en-GB" dirty="0" smtClean="0"/>
              <a:t>democratic society; not incompatible </a:t>
            </a:r>
            <a:r>
              <a:rPr lang="en-GB" dirty="0"/>
              <a:t>with human </a:t>
            </a:r>
            <a:r>
              <a:rPr lang="en-GB" dirty="0" smtClean="0"/>
              <a:t>dignity; no </a:t>
            </a:r>
            <a:r>
              <a:rPr lang="en-GB" dirty="0"/>
              <a:t>conflict with </a:t>
            </a:r>
            <a:r>
              <a:rPr lang="en-GB" dirty="0" smtClean="0"/>
              <a:t>fundamental </a:t>
            </a:r>
            <a:r>
              <a:rPr lang="en-GB" dirty="0"/>
              <a:t>rights of others.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830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err="1" smtClean="0"/>
              <a:t>Azmi</a:t>
            </a:r>
            <a:r>
              <a:rPr lang="en-GB" sz="3200" i="1" dirty="0" smtClean="0"/>
              <a:t> v Kirklees</a:t>
            </a:r>
          </a:p>
          <a:p>
            <a:pPr marL="109728" indent="0">
              <a:buNone/>
            </a:pPr>
            <a:endParaRPr lang="en-GB" sz="3200" i="1" dirty="0" smtClean="0"/>
          </a:p>
          <a:p>
            <a:r>
              <a:rPr lang="en-GB" sz="3200" i="1" dirty="0" smtClean="0"/>
              <a:t>McFarlane v Relate</a:t>
            </a:r>
          </a:p>
          <a:p>
            <a:endParaRPr lang="en-GB" sz="3200" i="1" dirty="0" smtClean="0"/>
          </a:p>
          <a:p>
            <a:r>
              <a:rPr lang="en-GB" sz="3200" i="1" dirty="0" err="1" smtClean="0"/>
              <a:t>Ladele</a:t>
            </a:r>
            <a:r>
              <a:rPr lang="en-GB" sz="3200" i="1" dirty="0" smtClean="0"/>
              <a:t> v Islington</a:t>
            </a:r>
          </a:p>
          <a:p>
            <a:endParaRPr lang="en-GB" sz="3200" i="1" dirty="0" smtClean="0"/>
          </a:p>
          <a:p>
            <a:r>
              <a:rPr lang="en-GB" sz="3200" i="1" dirty="0" err="1" smtClean="0"/>
              <a:t>Eweida</a:t>
            </a:r>
            <a:r>
              <a:rPr lang="en-GB" sz="3200" i="1" dirty="0" smtClean="0"/>
              <a:t> v British Airways</a:t>
            </a:r>
            <a:endParaRPr lang="en-GB" sz="3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Direct or Indirect Discrimination?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447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Absurd characterisation of the case.</a:t>
            </a:r>
          </a:p>
          <a:p>
            <a:r>
              <a:rPr lang="en-GB" sz="3200" dirty="0" smtClean="0"/>
              <a:t>The potential for inconsistency/value judgments by tribunals as between beliefs.</a:t>
            </a:r>
          </a:p>
          <a:p>
            <a:r>
              <a:rPr lang="en-GB" sz="3200" dirty="0" smtClean="0"/>
              <a:t>How to demonstrate disadvantage?</a:t>
            </a:r>
          </a:p>
          <a:p>
            <a:r>
              <a:rPr lang="en-GB" sz="3200" dirty="0" smtClean="0"/>
              <a:t>How can employers avoid adverse impact?</a:t>
            </a:r>
          </a:p>
          <a:p>
            <a:r>
              <a:rPr lang="en-GB" sz="3200" dirty="0" smtClean="0"/>
              <a:t>Generally, public confidence.</a:t>
            </a:r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Does it matter?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55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293096"/>
            <a:ext cx="2971428" cy="235776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52736"/>
            <a:ext cx="4032448" cy="2808312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1993 to 2012</a:t>
            </a:r>
            <a:endParaRPr lang="en-GB" dirty="0"/>
          </a:p>
        </p:txBody>
      </p:sp>
      <p:pic>
        <p:nvPicPr>
          <p:cNvPr id="1026" name="Picture 2" descr="http://www.cbc.ca/gfx/images/news/topstories/2012/01/04/inside-pic-stephen-lawrenc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366265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bc.co.uk/news/special/uk/11/stephen_lawrence/timeline/img/25_4_96lawrences_holdi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93096"/>
            <a:ext cx="4176464" cy="233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6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700808"/>
            <a:ext cx="3744416" cy="504055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Impact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59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i="1" dirty="0" smtClean="0"/>
          </a:p>
          <a:p>
            <a:r>
              <a:rPr lang="en-GB" i="1" dirty="0" smtClean="0"/>
              <a:t>“</a:t>
            </a:r>
            <a:r>
              <a:rPr lang="en-GB" sz="3600" i="1" dirty="0"/>
              <a:t>it is incumbent upon every institution to examine their policies and the outcome of their policies and practices to guard against disadvantaging sections of our communities”</a:t>
            </a:r>
            <a:endParaRPr lang="en-GB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Macpherson: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9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3600" dirty="0" smtClean="0"/>
          </a:p>
          <a:p>
            <a:r>
              <a:rPr lang="en-GB" sz="3600" dirty="0" smtClean="0"/>
              <a:t>Formerly the race, disability and gender duties (s 71 RRA, s 49A DDA, s 76A SDA)</a:t>
            </a:r>
          </a:p>
          <a:p>
            <a:r>
              <a:rPr lang="en-GB" sz="3600" dirty="0" smtClean="0"/>
              <a:t>Now a general equality duty, under s 149 Equality Act 2010</a:t>
            </a:r>
            <a:endParaRPr lang="en-GB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Public Sector Equality Duty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08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dirty="0"/>
              <a:t>public authority must, in the exercise of its functions, </a:t>
            </a:r>
            <a:r>
              <a:rPr lang="en-GB" b="1" dirty="0"/>
              <a:t>have due regard to</a:t>
            </a:r>
            <a:r>
              <a:rPr lang="en-GB" dirty="0"/>
              <a:t> the need to –</a:t>
            </a:r>
          </a:p>
          <a:p>
            <a:pPr lvl="1"/>
            <a:r>
              <a:rPr lang="en-GB" b="1" dirty="0"/>
              <a:t>Eliminate discrimination</a:t>
            </a:r>
            <a:r>
              <a:rPr lang="en-GB" dirty="0"/>
              <a:t>, harassment, victimisation and any other conduct that is prohibited by or under this Act;</a:t>
            </a:r>
          </a:p>
          <a:p>
            <a:pPr lvl="1"/>
            <a:r>
              <a:rPr lang="en-GB" b="1" dirty="0"/>
              <a:t>Advance equality of opportunity </a:t>
            </a:r>
            <a:r>
              <a:rPr lang="en-GB" dirty="0"/>
              <a:t>between persons who share a relevant protected characteristic and persons who do not share it;</a:t>
            </a:r>
          </a:p>
          <a:p>
            <a:pPr lvl="1"/>
            <a:r>
              <a:rPr lang="en-GB" b="1" dirty="0"/>
              <a:t>Foster good relations </a:t>
            </a:r>
            <a:r>
              <a:rPr lang="en-GB" dirty="0"/>
              <a:t>between persons who share a relevant protected characteristic and persons who do not share it.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General Duty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07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28954034"/>
              </p:ext>
            </p:extLst>
          </p:nvPr>
        </p:nvGraphicFramePr>
        <p:xfrm>
          <a:off x="467544" y="449288"/>
          <a:ext cx="8496944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73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3600" dirty="0" smtClean="0"/>
          </a:p>
          <a:p>
            <a:r>
              <a:rPr lang="en-GB" sz="3600" dirty="0" smtClean="0"/>
              <a:t>A public authority, per </a:t>
            </a:r>
            <a:r>
              <a:rPr lang="en-GB" sz="3600" dirty="0" err="1" smtClean="0"/>
              <a:t>Sched</a:t>
            </a:r>
            <a:r>
              <a:rPr lang="en-GB" sz="3600" dirty="0" smtClean="0"/>
              <a:t> 19 Equality Act 2010</a:t>
            </a:r>
          </a:p>
          <a:p>
            <a:r>
              <a:rPr lang="en-GB" sz="3600" dirty="0"/>
              <a:t>A person who is not a public authority but who exercises public </a:t>
            </a:r>
            <a:r>
              <a:rPr lang="en-GB" sz="3600" dirty="0" smtClean="0"/>
              <a:t>functions</a:t>
            </a:r>
            <a:endParaRPr lang="en-GB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Applicable to: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095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 smtClean="0"/>
          </a:p>
          <a:p>
            <a:r>
              <a:rPr lang="en-GB" sz="3200" dirty="0" smtClean="0"/>
              <a:t>Proportionality </a:t>
            </a:r>
            <a:r>
              <a:rPr lang="en-GB" sz="3200" dirty="0"/>
              <a:t>and relevance – the regard that is appropriate in all the circumstances</a:t>
            </a:r>
          </a:p>
          <a:p>
            <a:r>
              <a:rPr lang="en-GB" sz="3200" dirty="0"/>
              <a:t>But the duty is not to achieve a result but to have ‘due regard’ to the need to achieve the goals set out in s 149 (</a:t>
            </a:r>
            <a:r>
              <a:rPr lang="en-GB" sz="3200" i="1" dirty="0"/>
              <a:t>Baker and </a:t>
            </a:r>
            <a:r>
              <a:rPr lang="en-GB" sz="3200" i="1" dirty="0" err="1"/>
              <a:t>ors</a:t>
            </a:r>
            <a:r>
              <a:rPr lang="en-GB" dirty="0"/>
              <a:t>)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Due Regard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906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988</TotalTime>
  <Words>852</Words>
  <Application>Microsoft Office PowerPoint</Application>
  <PresentationFormat>On-screen Show (4:3)</PresentationFormat>
  <Paragraphs>97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Discrimination:  The Journey</vt:lpstr>
      <vt:lpstr>From 1993 to 2012</vt:lpstr>
      <vt:lpstr>The Impact</vt:lpstr>
      <vt:lpstr>Macpherson:</vt:lpstr>
      <vt:lpstr>The Public Sector Equality Duty</vt:lpstr>
      <vt:lpstr>The General Duty</vt:lpstr>
      <vt:lpstr>PowerPoint Presentation</vt:lpstr>
      <vt:lpstr>Applicable to:</vt:lpstr>
      <vt:lpstr>Due Regard</vt:lpstr>
      <vt:lpstr>Advancing Equality of Opportunity</vt:lpstr>
      <vt:lpstr>The Equality Duty –GEO Guidance</vt:lpstr>
      <vt:lpstr>The General Equality Duty in practice - Brown</vt:lpstr>
      <vt:lpstr>Specific Duties</vt:lpstr>
      <vt:lpstr>Enforcement:</vt:lpstr>
      <vt:lpstr>The Potential for a Wider Impact</vt:lpstr>
      <vt:lpstr>The Continuing Challenges</vt:lpstr>
      <vt:lpstr>The Relativist Approach?</vt:lpstr>
      <vt:lpstr>Direct or Indirect Discrimination?</vt:lpstr>
      <vt:lpstr>Does it matter?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Eady QC</dc:creator>
  <cp:lastModifiedBy>Jennifer Eady QC</cp:lastModifiedBy>
  <cp:revision>22</cp:revision>
  <dcterms:created xsi:type="dcterms:W3CDTF">2012-01-26T11:44:48Z</dcterms:created>
  <dcterms:modified xsi:type="dcterms:W3CDTF">2012-02-01T23:41:58Z</dcterms:modified>
</cp:coreProperties>
</file>